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18"/>
  </p:notesMasterIdLst>
  <p:sldIdLst>
    <p:sldId id="256" r:id="rId2"/>
    <p:sldId id="279" r:id="rId3"/>
    <p:sldId id="280" r:id="rId4"/>
    <p:sldId id="281" r:id="rId5"/>
    <p:sldId id="257" r:id="rId6"/>
    <p:sldId id="259" r:id="rId7"/>
    <p:sldId id="273" r:id="rId8"/>
    <p:sldId id="274" r:id="rId9"/>
    <p:sldId id="275" r:id="rId10"/>
    <p:sldId id="284" r:id="rId11"/>
    <p:sldId id="285" r:id="rId12"/>
    <p:sldId id="276" r:id="rId13"/>
    <p:sldId id="277" r:id="rId14"/>
    <p:sldId id="286" r:id="rId15"/>
    <p:sldId id="287" r:id="rId16"/>
    <p:sldId id="272" r:id="rId17"/>
  </p:sldIdLst>
  <p:sldSz cx="9144000" cy="6858000" type="screen4x3"/>
  <p:notesSz cx="6858000" cy="9144000"/>
  <p:embeddedFontLst>
    <p:embeddedFont>
      <p:font typeface="Wingdings 2" pitchFamily="18" charset="2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DF\Documents\3%20-%20Slu&#382;by\2023\Platby%20za%20plyn%20od%201%201%20202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DF\Documents\4%20-%20Dru&#382;stvo_sch&#367;ze_&#250;&#269;etn&#237;%20z&#225;v&#283;rky_zpr&#225;vy%20o%20hospoda&#345;en&#237;\2023\&#268;lensk&#225;%20sch&#367;ze%2019.6.2023\Investi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sz="1600" dirty="0"/>
              <a:t>Faktury</a:t>
            </a:r>
            <a:r>
              <a:rPr lang="cs-CZ" sz="1600" baseline="0" dirty="0"/>
              <a:t> za plyn leden-duben</a:t>
            </a:r>
            <a:endParaRPr lang="cs-CZ" sz="1600" dirty="0"/>
          </a:p>
        </c:rich>
      </c:tx>
      <c:layout>
        <c:manualLayout>
          <c:xMode val="edge"/>
          <c:yMode val="edge"/>
          <c:x val="0.14932736286217643"/>
          <c:y val="0"/>
        </c:manualLayout>
      </c:layout>
    </c:title>
    <c:plotArea>
      <c:layout>
        <c:manualLayout>
          <c:layoutTarget val="inner"/>
          <c:xMode val="edge"/>
          <c:yMode val="edge"/>
          <c:x val="0.24392186682970751"/>
          <c:y val="9.6976715202625491E-2"/>
          <c:w val="0.75045027389717922"/>
          <c:h val="0.64710774844387275"/>
        </c:manualLayout>
      </c:layout>
      <c:barChart>
        <c:barDir val="col"/>
        <c:grouping val="clustered"/>
        <c:ser>
          <c:idx val="0"/>
          <c:order val="0"/>
          <c:tx>
            <c:v>2022</c:v>
          </c:tx>
          <c:spPr>
            <a:solidFill>
              <a:srgbClr val="92D050"/>
            </a:solidFill>
          </c:spPr>
          <c:val>
            <c:numRef>
              <c:f>'Plyn 2022'!$H$6:$H$9</c:f>
              <c:numCache>
                <c:formatCode>_-* #,##0.00\ "Kč"_-;\-* #,##0.00\ "Kč"_-;_-* "-"??\ "Kč"_-;_-@_-</c:formatCode>
                <c:ptCount val="4"/>
                <c:pt idx="0">
                  <c:v>100611.64928</c:v>
                </c:pt>
                <c:pt idx="1">
                  <c:v>86777.284639999998</c:v>
                </c:pt>
                <c:pt idx="2">
                  <c:v>76710.945919999998</c:v>
                </c:pt>
                <c:pt idx="3">
                  <c:v>64910.850240000022</c:v>
                </c:pt>
              </c:numCache>
            </c:numRef>
          </c:val>
        </c:ser>
        <c:ser>
          <c:idx val="1"/>
          <c:order val="1"/>
          <c:tx>
            <c:v>2023</c:v>
          </c:tx>
          <c:spPr>
            <a:solidFill>
              <a:srgbClr val="00B0F0"/>
            </a:solidFill>
          </c:spPr>
          <c:val>
            <c:numRef>
              <c:f>'Plyn 2022'!$I$6:$I$9</c:f>
              <c:numCache>
                <c:formatCode>_-* #,##0.00\ "Kč"_-;\-* #,##0.00\ "Kč"_-;_-* "-"??\ "Kč"_-;_-@_-</c:formatCode>
                <c:ptCount val="4"/>
                <c:pt idx="0">
                  <c:v>206697</c:v>
                </c:pt>
                <c:pt idx="1">
                  <c:v>169307</c:v>
                </c:pt>
                <c:pt idx="2">
                  <c:v>131525</c:v>
                </c:pt>
                <c:pt idx="3">
                  <c:v>107939</c:v>
                </c:pt>
              </c:numCache>
            </c:numRef>
          </c:val>
        </c:ser>
        <c:gapWidth val="75"/>
        <c:overlap val="-25"/>
        <c:axId val="102787712"/>
        <c:axId val="102826368"/>
      </c:barChart>
      <c:catAx>
        <c:axId val="102787712"/>
        <c:scaling>
          <c:orientation val="minMax"/>
        </c:scaling>
        <c:axPos val="b"/>
        <c:majorTickMark val="none"/>
        <c:tickLblPos val="nextTo"/>
        <c:crossAx val="102826368"/>
        <c:crosses val="autoZero"/>
        <c:auto val="1"/>
        <c:lblAlgn val="ctr"/>
        <c:lblOffset val="100"/>
      </c:catAx>
      <c:valAx>
        <c:axId val="102826368"/>
        <c:scaling>
          <c:orientation val="minMax"/>
        </c:scaling>
        <c:axPos val="l"/>
        <c:majorGridlines/>
        <c:numFmt formatCode="_-* #,##0.00\ &quot;Kč&quot;_-;\-* #,##0.00\ &quot;Kč&quot;_-;_-* &quot;-&quot;??\ &quot;Kč&quot;_-;_-@_-" sourceLinked="1"/>
        <c:majorTickMark val="none"/>
        <c:tickLblPos val="nextTo"/>
        <c:spPr>
          <a:ln w="6350">
            <a:noFill/>
          </a:ln>
        </c:spPr>
        <c:crossAx val="102787712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barChart>
        <c:barDir val="col"/>
        <c:grouping val="clustered"/>
        <c:ser>
          <c:idx val="0"/>
          <c:order val="0"/>
          <c:cat>
            <c:strRef>
              <c:f>List1!$D$8:$D$27</c:f>
              <c:strCache>
                <c:ptCount val="19"/>
                <c:pt idx="0">
                  <c:v>Vchody 2-3</c:v>
                </c:pt>
                <c:pt idx="2">
                  <c:v>Vchody 4-5</c:v>
                </c:pt>
                <c:pt idx="3">
                  <c:v>Schody 1</c:v>
                </c:pt>
                <c:pt idx="4">
                  <c:v>Střecha 1. část </c:v>
                </c:pt>
                <c:pt idx="5">
                  <c:v>Střecha 2. část</c:v>
                </c:pt>
                <c:pt idx="10">
                  <c:v>Schody 2</c:v>
                </c:pt>
                <c:pt idx="11">
                  <c:v>Schody 3</c:v>
                </c:pt>
                <c:pt idx="12">
                  <c:v>Schody 4</c:v>
                </c:pt>
                <c:pt idx="16">
                  <c:v>Střecha 2. část</c:v>
                </c:pt>
                <c:pt idx="18">
                  <c:v>Střecha 2. část</c:v>
                </c:pt>
              </c:strCache>
            </c:strRef>
          </c:cat>
          <c:val>
            <c:numRef>
              <c:f>List1!$F$8:$F$27</c:f>
              <c:numCache>
                <c:formatCode>_-* #,##0.00\ "Kč"_-;\-* #,##0.00\ "Kč"_-;_-* "-"??\ "Kč"_-;_-@_-</c:formatCode>
                <c:ptCount val="20"/>
                <c:pt idx="0">
                  <c:v>1896000</c:v>
                </c:pt>
                <c:pt idx="1">
                  <c:v>2092000</c:v>
                </c:pt>
                <c:pt idx="2">
                  <c:v>1688000</c:v>
                </c:pt>
                <c:pt idx="3">
                  <c:v>1564000</c:v>
                </c:pt>
                <c:pt idx="4">
                  <c:v>860000</c:v>
                </c:pt>
                <c:pt idx="5">
                  <c:v>156000</c:v>
                </c:pt>
                <c:pt idx="6">
                  <c:v>352000</c:v>
                </c:pt>
                <c:pt idx="7">
                  <c:v>548000</c:v>
                </c:pt>
                <c:pt idx="8">
                  <c:v>744000</c:v>
                </c:pt>
                <c:pt idx="9">
                  <c:v>940000</c:v>
                </c:pt>
                <c:pt idx="10">
                  <c:v>816000</c:v>
                </c:pt>
                <c:pt idx="11">
                  <c:v>692000</c:v>
                </c:pt>
                <c:pt idx="12">
                  <c:v>568000</c:v>
                </c:pt>
                <c:pt idx="13">
                  <c:v>764000</c:v>
                </c:pt>
                <c:pt idx="14">
                  <c:v>960000</c:v>
                </c:pt>
                <c:pt idx="15">
                  <c:v>1156000</c:v>
                </c:pt>
                <c:pt idx="16">
                  <c:v>452000</c:v>
                </c:pt>
                <c:pt idx="17">
                  <c:v>648000</c:v>
                </c:pt>
                <c:pt idx="18">
                  <c:v>-56000</c:v>
                </c:pt>
                <c:pt idx="19">
                  <c:v>140000</c:v>
                </c:pt>
              </c:numCache>
            </c:numRef>
          </c:val>
        </c:ser>
        <c:axId val="97423360"/>
        <c:axId val="97426816"/>
      </c:barChart>
      <c:catAx>
        <c:axId val="97423360"/>
        <c:scaling>
          <c:orientation val="minMax"/>
        </c:scaling>
        <c:axPos val="b"/>
        <c:tickLblPos val="nextTo"/>
        <c:crossAx val="97426816"/>
        <c:crosses val="autoZero"/>
        <c:auto val="1"/>
        <c:lblAlgn val="ctr"/>
        <c:lblOffset val="100"/>
      </c:catAx>
      <c:valAx>
        <c:axId val="97426816"/>
        <c:scaling>
          <c:orientation val="minMax"/>
        </c:scaling>
        <c:axPos val="l"/>
        <c:majorGridlines/>
        <c:numFmt formatCode="_-* #,##0.00\ &quot;Kč&quot;_-;\-* #,##0.00\ &quot;Kč&quot;_-;_-* &quot;-&quot;??\ &quot;Kč&quot;_-;_-@_-" sourceLinked="1"/>
        <c:tickLblPos val="nextTo"/>
        <c:crossAx val="97423360"/>
        <c:crosses val="autoZero"/>
        <c:crossBetween val="between"/>
      </c:valAx>
    </c:plotArea>
    <c:plotVisOnly val="1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03B51-5A31-48E8-BC37-2EEB05F6E4F8}" type="doc">
      <dgm:prSet loTypeId="urn:microsoft.com/office/officeart/2005/8/layout/arrow2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cs-CZ"/>
        </a:p>
      </dgm:t>
    </dgm:pt>
    <dgm:pt modelId="{88233759-2FDD-41EF-9DD2-3A12BECF77A1}">
      <dgm:prSet custT="1"/>
      <dgm:spPr/>
      <dgm:t>
        <a:bodyPr/>
        <a:lstStyle/>
        <a:p>
          <a:pPr rtl="0"/>
          <a:r>
            <a:rPr lang="cs-CZ" sz="2000" dirty="0" smtClean="0"/>
            <a:t>Léto 2021</a:t>
          </a:r>
          <a:endParaRPr lang="cs-CZ" sz="2000" dirty="0"/>
        </a:p>
      </dgm:t>
    </dgm:pt>
    <dgm:pt modelId="{0744C2C3-9009-408E-9202-4CA1B1B9EE8E}" type="parTrans" cxnId="{7DDB6EEF-6F03-4E9B-8E54-F3E8D80A4A3E}">
      <dgm:prSet/>
      <dgm:spPr/>
      <dgm:t>
        <a:bodyPr/>
        <a:lstStyle/>
        <a:p>
          <a:endParaRPr lang="cs-CZ" sz="2000"/>
        </a:p>
      </dgm:t>
    </dgm:pt>
    <dgm:pt modelId="{8BAB142B-9931-460B-B07B-C948F24FB6F1}" type="sibTrans" cxnId="{7DDB6EEF-6F03-4E9B-8E54-F3E8D80A4A3E}">
      <dgm:prSet/>
      <dgm:spPr/>
      <dgm:t>
        <a:bodyPr/>
        <a:lstStyle/>
        <a:p>
          <a:endParaRPr lang="cs-CZ" sz="2000"/>
        </a:p>
      </dgm:t>
    </dgm:pt>
    <dgm:pt modelId="{F1174C29-A7BD-4E62-AD13-B5490457B131}">
      <dgm:prSet custT="1"/>
      <dgm:spPr/>
      <dgm:t>
        <a:bodyPr/>
        <a:lstStyle/>
        <a:p>
          <a:pPr rtl="0"/>
          <a:r>
            <a:rPr lang="cs-CZ" sz="2000" dirty="0" smtClean="0"/>
            <a:t>Únor 2022</a:t>
          </a:r>
          <a:endParaRPr lang="cs-CZ" sz="2000" dirty="0"/>
        </a:p>
      </dgm:t>
    </dgm:pt>
    <dgm:pt modelId="{1DAE02E1-0006-4566-A485-7E8505DC7455}" type="parTrans" cxnId="{AD5C7A86-47A4-45FE-83B5-99C164B060E6}">
      <dgm:prSet/>
      <dgm:spPr/>
      <dgm:t>
        <a:bodyPr/>
        <a:lstStyle/>
        <a:p>
          <a:endParaRPr lang="cs-CZ" sz="2000"/>
        </a:p>
      </dgm:t>
    </dgm:pt>
    <dgm:pt modelId="{2474C7C6-244E-49EA-A6C0-F4541518931A}" type="sibTrans" cxnId="{AD5C7A86-47A4-45FE-83B5-99C164B060E6}">
      <dgm:prSet/>
      <dgm:spPr/>
      <dgm:t>
        <a:bodyPr/>
        <a:lstStyle/>
        <a:p>
          <a:endParaRPr lang="cs-CZ" sz="2000"/>
        </a:p>
      </dgm:t>
    </dgm:pt>
    <dgm:pt modelId="{5DE44E9B-1DF5-4CA5-9BEB-2963EF27B113}">
      <dgm:prSet custT="1"/>
      <dgm:spPr/>
      <dgm:t>
        <a:bodyPr/>
        <a:lstStyle/>
        <a:p>
          <a:pPr rtl="0"/>
          <a:r>
            <a:rPr lang="cs-CZ" sz="2000" dirty="0" smtClean="0"/>
            <a:t>Léto 2022</a:t>
          </a:r>
          <a:endParaRPr lang="cs-CZ" sz="2000" dirty="0"/>
        </a:p>
      </dgm:t>
    </dgm:pt>
    <dgm:pt modelId="{184BD483-9FEB-4F92-BB3B-28A010AA4B10}" type="parTrans" cxnId="{1276E9B4-496C-40C4-BCC3-6757CA39EC5F}">
      <dgm:prSet/>
      <dgm:spPr/>
      <dgm:t>
        <a:bodyPr/>
        <a:lstStyle/>
        <a:p>
          <a:endParaRPr lang="cs-CZ" sz="2000"/>
        </a:p>
      </dgm:t>
    </dgm:pt>
    <dgm:pt modelId="{820C226E-D0DE-49FF-A16A-08D8394F5EF1}" type="sibTrans" cxnId="{1276E9B4-496C-40C4-BCC3-6757CA39EC5F}">
      <dgm:prSet/>
      <dgm:spPr/>
      <dgm:t>
        <a:bodyPr/>
        <a:lstStyle/>
        <a:p>
          <a:endParaRPr lang="cs-CZ" sz="2000"/>
        </a:p>
      </dgm:t>
    </dgm:pt>
    <dgm:pt modelId="{E2571149-032E-418B-A910-011438F56D7B}">
      <dgm:prSet custT="1"/>
      <dgm:spPr/>
      <dgm:t>
        <a:bodyPr/>
        <a:lstStyle/>
        <a:p>
          <a:pPr rtl="0"/>
          <a:r>
            <a:rPr lang="cs-CZ" sz="2000" dirty="0" smtClean="0"/>
            <a:t>Podzim 2021</a:t>
          </a:r>
          <a:endParaRPr lang="cs-CZ" sz="2000" dirty="0"/>
        </a:p>
      </dgm:t>
    </dgm:pt>
    <dgm:pt modelId="{8ED90101-3C02-4E07-BFB4-97C475DA15A5}" type="parTrans" cxnId="{0EFDF1F9-C751-497C-BDF0-12AF2B19E009}">
      <dgm:prSet/>
      <dgm:spPr/>
      <dgm:t>
        <a:bodyPr/>
        <a:lstStyle/>
        <a:p>
          <a:endParaRPr lang="cs-CZ" sz="2000"/>
        </a:p>
      </dgm:t>
    </dgm:pt>
    <dgm:pt modelId="{6DD40AFD-B3FB-4BCB-BCCC-81145892F37B}" type="sibTrans" cxnId="{0EFDF1F9-C751-497C-BDF0-12AF2B19E009}">
      <dgm:prSet/>
      <dgm:spPr/>
      <dgm:t>
        <a:bodyPr/>
        <a:lstStyle/>
        <a:p>
          <a:endParaRPr lang="cs-CZ" sz="2000"/>
        </a:p>
      </dgm:t>
    </dgm:pt>
    <dgm:pt modelId="{5150AA22-8D4A-40C2-87FE-013A24B3AE42}">
      <dgm:prSet custT="1"/>
      <dgm:spPr/>
      <dgm:t>
        <a:bodyPr/>
        <a:lstStyle/>
        <a:p>
          <a:pPr rtl="0"/>
          <a:r>
            <a:rPr lang="cs-CZ" sz="2000" dirty="0" smtClean="0"/>
            <a:t>Léto 2023</a:t>
          </a:r>
          <a:endParaRPr lang="cs-CZ" sz="2000" dirty="0"/>
        </a:p>
      </dgm:t>
    </dgm:pt>
    <dgm:pt modelId="{F5F613B9-A930-491F-8718-C98AC06B606A}" type="parTrans" cxnId="{F4F48FF6-3B1B-4ADE-A041-6073F3D56B7A}">
      <dgm:prSet/>
      <dgm:spPr/>
      <dgm:t>
        <a:bodyPr/>
        <a:lstStyle/>
        <a:p>
          <a:endParaRPr lang="cs-CZ"/>
        </a:p>
      </dgm:t>
    </dgm:pt>
    <dgm:pt modelId="{E2A4B508-C72F-49E6-B3D3-2A096C86156A}" type="sibTrans" cxnId="{F4F48FF6-3B1B-4ADE-A041-6073F3D56B7A}">
      <dgm:prSet/>
      <dgm:spPr/>
      <dgm:t>
        <a:bodyPr/>
        <a:lstStyle/>
        <a:p>
          <a:endParaRPr lang="cs-CZ"/>
        </a:p>
      </dgm:t>
    </dgm:pt>
    <dgm:pt modelId="{87FFAA55-35CD-4354-837A-D9E4B16A591B}" type="pres">
      <dgm:prSet presAssocID="{B4703B51-5A31-48E8-BC37-2EEB05F6E4F8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D851315-6D0D-42D9-BBA3-4AFAE6FC80DD}" type="pres">
      <dgm:prSet presAssocID="{B4703B51-5A31-48E8-BC37-2EEB05F6E4F8}" presName="arrow" presStyleLbl="bgShp" presStyleIdx="0" presStyleCn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A41A9338-21F4-4D70-9CD3-EE70DAA9B6D4}" type="pres">
      <dgm:prSet presAssocID="{B4703B51-5A31-48E8-BC37-2EEB05F6E4F8}" presName="arrowDiagram5" presStyleCnt="0"/>
      <dgm:spPr/>
    </dgm:pt>
    <dgm:pt modelId="{487939EF-5287-4AC7-BDD7-339DB2A46B67}" type="pres">
      <dgm:prSet presAssocID="{88233759-2FDD-41EF-9DD2-3A12BECF77A1}" presName="bullet5a" presStyleLbl="node1" presStyleIdx="0" presStyleCnt="5"/>
      <dgm:spPr/>
    </dgm:pt>
    <dgm:pt modelId="{681B54A9-D84F-4A78-B8C3-3CEBB144384F}" type="pres">
      <dgm:prSet presAssocID="{88233759-2FDD-41EF-9DD2-3A12BECF77A1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877DE0-26ED-4BAC-8A5B-0DAFB0A4220E}" type="pres">
      <dgm:prSet presAssocID="{E2571149-032E-418B-A910-011438F56D7B}" presName="bullet5b" presStyleLbl="node1" presStyleIdx="1" presStyleCnt="5"/>
      <dgm:spPr/>
    </dgm:pt>
    <dgm:pt modelId="{770D43AA-4542-4FA5-86AF-B562BCCC2786}" type="pres">
      <dgm:prSet presAssocID="{E2571149-032E-418B-A910-011438F56D7B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0D9E21-B34E-4F99-968B-0F1E287389FD}" type="pres">
      <dgm:prSet presAssocID="{F1174C29-A7BD-4E62-AD13-B5490457B131}" presName="bullet5c" presStyleLbl="node1" presStyleIdx="2" presStyleCnt="5"/>
      <dgm:spPr/>
    </dgm:pt>
    <dgm:pt modelId="{4C065920-DF9D-4F6F-9B49-8C0021581E46}" type="pres">
      <dgm:prSet presAssocID="{F1174C29-A7BD-4E62-AD13-B5490457B131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9F2AE8E-FDDA-40A2-AA57-142C28FBAB63}" type="pres">
      <dgm:prSet presAssocID="{5DE44E9B-1DF5-4CA5-9BEB-2963EF27B113}" presName="bullet5d" presStyleLbl="node1" presStyleIdx="3" presStyleCnt="5"/>
      <dgm:spPr/>
    </dgm:pt>
    <dgm:pt modelId="{CB1A94E0-6484-4198-A4D8-D9C8513D5B6B}" type="pres">
      <dgm:prSet presAssocID="{5DE44E9B-1DF5-4CA5-9BEB-2963EF27B113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441C00-02D4-4B51-B11F-2DFDF43E6CA9}" type="pres">
      <dgm:prSet presAssocID="{5150AA22-8D4A-40C2-87FE-013A24B3AE42}" presName="bullet5e" presStyleLbl="node1" presStyleIdx="4" presStyleCnt="5"/>
      <dgm:spPr/>
    </dgm:pt>
    <dgm:pt modelId="{21D9C2B8-2958-43EB-A26B-23B8D99F13A9}" type="pres">
      <dgm:prSet presAssocID="{5150AA22-8D4A-40C2-87FE-013A24B3AE42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29CD5CC-9F9D-4BAD-8F57-17883571345F}" type="presOf" srcId="{88233759-2FDD-41EF-9DD2-3A12BECF77A1}" destId="{681B54A9-D84F-4A78-B8C3-3CEBB144384F}" srcOrd="0" destOrd="0" presId="urn:microsoft.com/office/officeart/2005/8/layout/arrow2"/>
    <dgm:cxn modelId="{BEF5E68D-572A-4A4B-9CE1-BF649E6C348D}" type="presOf" srcId="{5150AA22-8D4A-40C2-87FE-013A24B3AE42}" destId="{21D9C2B8-2958-43EB-A26B-23B8D99F13A9}" srcOrd="0" destOrd="0" presId="urn:microsoft.com/office/officeart/2005/8/layout/arrow2"/>
    <dgm:cxn modelId="{3B6917F6-D867-448A-8C28-B6FC4904C106}" type="presOf" srcId="{E2571149-032E-418B-A910-011438F56D7B}" destId="{770D43AA-4542-4FA5-86AF-B562BCCC2786}" srcOrd="0" destOrd="0" presId="urn:microsoft.com/office/officeart/2005/8/layout/arrow2"/>
    <dgm:cxn modelId="{7DDB6EEF-6F03-4E9B-8E54-F3E8D80A4A3E}" srcId="{B4703B51-5A31-48E8-BC37-2EEB05F6E4F8}" destId="{88233759-2FDD-41EF-9DD2-3A12BECF77A1}" srcOrd="0" destOrd="0" parTransId="{0744C2C3-9009-408E-9202-4CA1B1B9EE8E}" sibTransId="{8BAB142B-9931-460B-B07B-C948F24FB6F1}"/>
    <dgm:cxn modelId="{F4F48FF6-3B1B-4ADE-A041-6073F3D56B7A}" srcId="{B4703B51-5A31-48E8-BC37-2EEB05F6E4F8}" destId="{5150AA22-8D4A-40C2-87FE-013A24B3AE42}" srcOrd="4" destOrd="0" parTransId="{F5F613B9-A930-491F-8718-C98AC06B606A}" sibTransId="{E2A4B508-C72F-49E6-B3D3-2A096C86156A}"/>
    <dgm:cxn modelId="{1276E9B4-496C-40C4-BCC3-6757CA39EC5F}" srcId="{B4703B51-5A31-48E8-BC37-2EEB05F6E4F8}" destId="{5DE44E9B-1DF5-4CA5-9BEB-2963EF27B113}" srcOrd="3" destOrd="0" parTransId="{184BD483-9FEB-4F92-BB3B-28A010AA4B10}" sibTransId="{820C226E-D0DE-49FF-A16A-08D8394F5EF1}"/>
    <dgm:cxn modelId="{1B588FB5-3C4E-4FBB-9E83-BDB75760D665}" type="presOf" srcId="{5DE44E9B-1DF5-4CA5-9BEB-2963EF27B113}" destId="{CB1A94E0-6484-4198-A4D8-D9C8513D5B6B}" srcOrd="0" destOrd="0" presId="urn:microsoft.com/office/officeart/2005/8/layout/arrow2"/>
    <dgm:cxn modelId="{0EFDF1F9-C751-497C-BDF0-12AF2B19E009}" srcId="{B4703B51-5A31-48E8-BC37-2EEB05F6E4F8}" destId="{E2571149-032E-418B-A910-011438F56D7B}" srcOrd="1" destOrd="0" parTransId="{8ED90101-3C02-4E07-BFB4-97C475DA15A5}" sibTransId="{6DD40AFD-B3FB-4BCB-BCCC-81145892F37B}"/>
    <dgm:cxn modelId="{35AC2B0D-8ABE-4E92-B5C5-3E09473B176B}" type="presOf" srcId="{B4703B51-5A31-48E8-BC37-2EEB05F6E4F8}" destId="{87FFAA55-35CD-4354-837A-D9E4B16A591B}" srcOrd="0" destOrd="0" presId="urn:microsoft.com/office/officeart/2005/8/layout/arrow2"/>
    <dgm:cxn modelId="{6DD3C174-AE8A-4ED5-86C4-62B078959262}" type="presOf" srcId="{F1174C29-A7BD-4E62-AD13-B5490457B131}" destId="{4C065920-DF9D-4F6F-9B49-8C0021581E46}" srcOrd="0" destOrd="0" presId="urn:microsoft.com/office/officeart/2005/8/layout/arrow2"/>
    <dgm:cxn modelId="{AD5C7A86-47A4-45FE-83B5-99C164B060E6}" srcId="{B4703B51-5A31-48E8-BC37-2EEB05F6E4F8}" destId="{F1174C29-A7BD-4E62-AD13-B5490457B131}" srcOrd="2" destOrd="0" parTransId="{1DAE02E1-0006-4566-A485-7E8505DC7455}" sibTransId="{2474C7C6-244E-49EA-A6C0-F4541518931A}"/>
    <dgm:cxn modelId="{4CBB3C31-8DBE-4107-BA75-E8640DC64924}" type="presParOf" srcId="{87FFAA55-35CD-4354-837A-D9E4B16A591B}" destId="{2D851315-6D0D-42D9-BBA3-4AFAE6FC80DD}" srcOrd="0" destOrd="0" presId="urn:microsoft.com/office/officeart/2005/8/layout/arrow2"/>
    <dgm:cxn modelId="{411E6389-12C3-42B7-BE7E-164D971AE26F}" type="presParOf" srcId="{87FFAA55-35CD-4354-837A-D9E4B16A591B}" destId="{A41A9338-21F4-4D70-9CD3-EE70DAA9B6D4}" srcOrd="1" destOrd="0" presId="urn:microsoft.com/office/officeart/2005/8/layout/arrow2"/>
    <dgm:cxn modelId="{0DBD7A50-FACD-43E5-AB96-D6C65162E0C0}" type="presParOf" srcId="{A41A9338-21F4-4D70-9CD3-EE70DAA9B6D4}" destId="{487939EF-5287-4AC7-BDD7-339DB2A46B67}" srcOrd="0" destOrd="0" presId="urn:microsoft.com/office/officeart/2005/8/layout/arrow2"/>
    <dgm:cxn modelId="{5A6F9C90-BB20-4011-BF3C-47A6BF530093}" type="presParOf" srcId="{A41A9338-21F4-4D70-9CD3-EE70DAA9B6D4}" destId="{681B54A9-D84F-4A78-B8C3-3CEBB144384F}" srcOrd="1" destOrd="0" presId="urn:microsoft.com/office/officeart/2005/8/layout/arrow2"/>
    <dgm:cxn modelId="{3AC86781-A8E1-405F-A897-C654281C4C15}" type="presParOf" srcId="{A41A9338-21F4-4D70-9CD3-EE70DAA9B6D4}" destId="{4B877DE0-26ED-4BAC-8A5B-0DAFB0A4220E}" srcOrd="2" destOrd="0" presId="urn:microsoft.com/office/officeart/2005/8/layout/arrow2"/>
    <dgm:cxn modelId="{AE88CBA8-83DE-4C65-A658-84DE59CC9A37}" type="presParOf" srcId="{A41A9338-21F4-4D70-9CD3-EE70DAA9B6D4}" destId="{770D43AA-4542-4FA5-86AF-B562BCCC2786}" srcOrd="3" destOrd="0" presId="urn:microsoft.com/office/officeart/2005/8/layout/arrow2"/>
    <dgm:cxn modelId="{BCBE4157-833E-4057-B3F6-19473176A64E}" type="presParOf" srcId="{A41A9338-21F4-4D70-9CD3-EE70DAA9B6D4}" destId="{E80D9E21-B34E-4F99-968B-0F1E287389FD}" srcOrd="4" destOrd="0" presId="urn:microsoft.com/office/officeart/2005/8/layout/arrow2"/>
    <dgm:cxn modelId="{5DEE9BEE-5D52-4739-BAC1-C01C05AF0264}" type="presParOf" srcId="{A41A9338-21F4-4D70-9CD3-EE70DAA9B6D4}" destId="{4C065920-DF9D-4F6F-9B49-8C0021581E46}" srcOrd="5" destOrd="0" presId="urn:microsoft.com/office/officeart/2005/8/layout/arrow2"/>
    <dgm:cxn modelId="{A1E98D84-6BCD-49DD-9A25-3649ECD3E037}" type="presParOf" srcId="{A41A9338-21F4-4D70-9CD3-EE70DAA9B6D4}" destId="{C9F2AE8E-FDDA-40A2-AA57-142C28FBAB63}" srcOrd="6" destOrd="0" presId="urn:microsoft.com/office/officeart/2005/8/layout/arrow2"/>
    <dgm:cxn modelId="{8329ED98-EE83-4E0A-9856-322885DC270C}" type="presParOf" srcId="{A41A9338-21F4-4D70-9CD3-EE70DAA9B6D4}" destId="{CB1A94E0-6484-4198-A4D8-D9C8513D5B6B}" srcOrd="7" destOrd="0" presId="urn:microsoft.com/office/officeart/2005/8/layout/arrow2"/>
    <dgm:cxn modelId="{F5DD595B-089E-438D-95DA-65F3CCEB4F6F}" type="presParOf" srcId="{A41A9338-21F4-4D70-9CD3-EE70DAA9B6D4}" destId="{F3441C00-02D4-4B51-B11F-2DFDF43E6CA9}" srcOrd="8" destOrd="0" presId="urn:microsoft.com/office/officeart/2005/8/layout/arrow2"/>
    <dgm:cxn modelId="{360E7105-7E68-42BE-A188-C1EF3AE28A28}" type="presParOf" srcId="{A41A9338-21F4-4D70-9CD3-EE70DAA9B6D4}" destId="{21D9C2B8-2958-43EB-A26B-23B8D99F13A9}" srcOrd="9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0.13158</cdr:x>
      <cdr:y>0.11765</cdr:y>
    </cdr:from>
    <cdr:to>
      <cdr:x>0.82456</cdr:x>
      <cdr:y>0.80882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1071570" y="571504"/>
          <a:ext cx="5643602" cy="3357586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>
            <a:alpha val="36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6E7ED-FBD5-4DF0-9AEB-CC7B66F17E95}" type="datetimeFigureOut">
              <a:rPr lang="cs-CZ" smtClean="0"/>
              <a:pPr/>
              <a:t>18.06.2023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1AE72-CB27-4169-B1F7-6CA2F9217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1AE72-CB27-4169-B1F7-6CA2F9217368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1AE72-CB27-4169-B1F7-6CA2F9217368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lang="en-US" smtClean="0"/>
              <a:t>19.9.2022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Informace o cenách energií v roce 2023</a:t>
            </a:r>
          </a:p>
          <a:p>
            <a:r>
              <a:rPr lang="cs-CZ" dirty="0" smtClean="0"/>
              <a:t>Aktualizace rizikového fondu</a:t>
            </a:r>
          </a:p>
          <a:p>
            <a:r>
              <a:rPr lang="cs-CZ" dirty="0" smtClean="0"/>
              <a:t>Návrh investičních akcí do konce </a:t>
            </a:r>
            <a:r>
              <a:rPr lang="cs-CZ" dirty="0" smtClean="0"/>
              <a:t>roku 2024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Členská schůze</a:t>
            </a:r>
            <a:br>
              <a:rPr lang="cs-CZ" dirty="0" smtClean="0"/>
            </a:br>
            <a:r>
              <a:rPr lang="cs-CZ" dirty="0" smtClean="0"/>
              <a:t> BD Fantova 1780-1784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43108" y="6215082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19.6.2023, Představenstvo BD Fantova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Platby členů BD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7786742" cy="512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6500826" y="2071678"/>
            <a:ext cx="1571636" cy="25717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Provádí se vyúčtování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500826" y="5357826"/>
            <a:ext cx="1571636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Pevné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rizikového fondu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186766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Důvod aktualizace:</a:t>
            </a:r>
          </a:p>
          <a:p>
            <a:r>
              <a:rPr lang="cs-CZ" dirty="0" smtClean="0"/>
              <a:t>Za posledních 10 let došlo ke změně plateb:</a:t>
            </a:r>
          </a:p>
          <a:p>
            <a:pPr lvl="1"/>
            <a:r>
              <a:rPr lang="cs-CZ" sz="2000" dirty="0" smtClean="0"/>
              <a:t>Počet osob</a:t>
            </a:r>
          </a:p>
          <a:p>
            <a:pPr lvl="1"/>
            <a:r>
              <a:rPr lang="cs-CZ" sz="2000" dirty="0" smtClean="0"/>
              <a:t>Navýšení cen za teplo</a:t>
            </a:r>
          </a:p>
          <a:p>
            <a:r>
              <a:rPr lang="cs-CZ" dirty="0" smtClean="0"/>
              <a:t>Spravedlivé rozdělení mezi členy BD podle skutečných nákladů a počtu osob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Návrh PBD na provedení</a:t>
            </a:r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Aktuální stav </a:t>
            </a:r>
            <a:r>
              <a:rPr lang="cs-CZ" dirty="0" smtClean="0"/>
              <a:t>RF: 1 158 081,- Kč</a:t>
            </a:r>
          </a:p>
          <a:p>
            <a:r>
              <a:rPr lang="cs-CZ" dirty="0" smtClean="0"/>
              <a:t>Po aktualizaci 1 </a:t>
            </a:r>
            <a:r>
              <a:rPr lang="cs-CZ" dirty="0" smtClean="0"/>
              <a:t>489 500,- tj. o 331 419,- Kč (28%)</a:t>
            </a:r>
            <a:endParaRPr lang="cs-CZ" dirty="0"/>
          </a:p>
        </p:txBody>
      </p:sp>
      <p:sp>
        <p:nvSpPr>
          <p:cNvPr id="6" name="Šrafovaná šipka doprava 5"/>
          <p:cNvSpPr/>
          <p:nvPr/>
        </p:nvSpPr>
        <p:spPr>
          <a:xfrm>
            <a:off x="642910" y="4286256"/>
            <a:ext cx="1285884" cy="5715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071670" y="4286256"/>
            <a:ext cx="676339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/>
              <a:t>Do konce roku doplatit </a:t>
            </a:r>
            <a:r>
              <a:rPr lang="cs-CZ" sz="2800" dirty="0" smtClean="0"/>
              <a:t>(nebo vrátit) rozdíl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500430" y="6000768"/>
            <a:ext cx="1784463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/>
              <a:t>Hlasování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Investiční </a:t>
            </a:r>
            <a:r>
              <a:rPr lang="cs-CZ" dirty="0" smtClean="0"/>
              <a:t>priority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12</a:t>
            </a:fld>
            <a:endParaRPr kumimoji="0" lang="en-US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</p:nvPr>
        </p:nvGraphicFramePr>
        <p:xfrm>
          <a:off x="642910" y="2000240"/>
          <a:ext cx="77724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29104"/>
                <a:gridCol w="2500330"/>
                <a:gridCol w="104296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Akce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Odhad nákladů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Výmalba přízemí vč. úpravy elektřiny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320.000,- /vchod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Výměna schodů do rondelu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320.000,- /schody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Oprava</a:t>
                      </a:r>
                      <a:r>
                        <a:rPr lang="cs-CZ" baseline="0" dirty="0" smtClean="0"/>
                        <a:t> střechy vč. zateplení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1.800.000,- /část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8.280.000,-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571472" y="1500174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Přehled</a:t>
            </a:r>
            <a:endParaRPr lang="cs-CZ" sz="2400" dirty="0"/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sz="quarter" idx="1"/>
          </p:nvPr>
        </p:nvGraphicFramePr>
        <p:xfrm>
          <a:off x="642910" y="4572008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4"/>
                <a:gridCol w="2500330"/>
                <a:gridCol w="104296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Akce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Odhad nákladů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Výmalba přízemí vč. úpravy elektřiny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320.000,- /vchod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Výměna schodů do rondelu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320.000,- /schody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Oprava</a:t>
                      </a:r>
                      <a:r>
                        <a:rPr lang="cs-CZ" baseline="0" dirty="0" smtClean="0"/>
                        <a:t> střechy vč. zateplení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1.800.000,- /část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4.280.000,-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71472" y="4000504"/>
            <a:ext cx="4714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Předloženo ke schválení na ČS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Vývoj FO květen 23 - prosinec 24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72198" y="6215082"/>
            <a:ext cx="2476500" cy="476250"/>
          </a:xfrm>
        </p:spPr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8" name="TextovéPole 7"/>
          <p:cNvSpPr txBox="1"/>
          <p:nvPr/>
        </p:nvSpPr>
        <p:spPr>
          <a:xfrm>
            <a:off x="1714480" y="164305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05/23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643834" y="164305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12/24</a:t>
            </a:r>
            <a:endParaRPr lang="cs-CZ" dirty="0"/>
          </a:p>
        </p:txBody>
      </p:sp>
      <p:cxnSp>
        <p:nvCxnSpPr>
          <p:cNvPr id="11" name="Přímá spojovací šipka 10"/>
          <p:cNvCxnSpPr/>
          <p:nvPr/>
        </p:nvCxnSpPr>
        <p:spPr>
          <a:xfrm rot="5400000">
            <a:off x="3428992" y="4643446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af 9"/>
          <p:cNvGraphicFramePr/>
          <p:nvPr/>
        </p:nvGraphicFramePr>
        <p:xfrm>
          <a:off x="500034" y="1500174"/>
          <a:ext cx="814393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PBD ke schválení ČS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358246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/>
              <a:t>Investiční rámec 4.500.000,- Kč pro výše uvedené akce</a:t>
            </a:r>
          </a:p>
          <a:p>
            <a:pPr>
              <a:buNone/>
            </a:pPr>
            <a:r>
              <a:rPr lang="cs-CZ" sz="2400" b="1" dirty="0" smtClean="0"/>
              <a:t> Realizace je v gesci představenstva BD za podmínek:</a:t>
            </a:r>
          </a:p>
          <a:p>
            <a:pPr>
              <a:buNone/>
            </a:pPr>
            <a:endParaRPr lang="cs-CZ" sz="2200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Každá akce bude oznámena na webových stránkách BD.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Zapojit se do výběru nebo výběru dodavatele může každý člen BD - ať se obrátí na předsedu.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V případě, že by se rozpočet navýšil o více než 30%, bude další postup předložen členské schůzi.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Pro investiční akce nebude použit úvěr.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14744" y="5929330"/>
            <a:ext cx="1784463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/>
              <a:t>Hlasování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Správa nebytových prostor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Návrh na volbu pátého člena </a:t>
            </a:r>
            <a:r>
              <a:rPr lang="cs-CZ" dirty="0" err="1" smtClean="0"/>
              <a:t>přestavenstva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Diskuse, různé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Závěr – ukončení schůze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Děkujeme za pozornost!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schůze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Zahájení a volba orgánů ČS</a:t>
            </a:r>
          </a:p>
          <a:p>
            <a:pPr marL="514350" indent="-514350">
              <a:buAutoNum type="arabicPeriod"/>
            </a:pPr>
            <a:r>
              <a:rPr lang="cs-CZ" dirty="0" smtClean="0"/>
              <a:t>Výroční zpráva o hospodaření BD a činnosti představenstva</a:t>
            </a:r>
          </a:p>
          <a:p>
            <a:pPr marL="514350" indent="-514350">
              <a:buAutoNum type="arabicPeriod"/>
            </a:pPr>
            <a:r>
              <a:rPr lang="cs-CZ" dirty="0" smtClean="0"/>
              <a:t>Zpráva o činnosti Kontrolní komise</a:t>
            </a:r>
          </a:p>
          <a:p>
            <a:pPr marL="514350" indent="-514350">
              <a:buAutoNum type="arabicPeriod"/>
            </a:pPr>
            <a:r>
              <a:rPr lang="cs-CZ" dirty="0" smtClean="0"/>
              <a:t>Schválení výroční zprávy a účetní závěrky</a:t>
            </a:r>
          </a:p>
          <a:p>
            <a:pPr marL="514350" indent="-514350">
              <a:buAutoNum type="arabicPeriod"/>
            </a:pPr>
            <a:r>
              <a:rPr lang="cs-CZ" dirty="0" smtClean="0"/>
              <a:t>Informace o cenách plynu</a:t>
            </a:r>
          </a:p>
          <a:p>
            <a:pPr marL="514350" indent="-514350">
              <a:buAutoNum type="arabicPeriod"/>
            </a:pPr>
            <a:r>
              <a:rPr lang="cs-CZ" dirty="0" smtClean="0"/>
              <a:t>Výplata přeplatků za služby v roce 2022</a:t>
            </a:r>
          </a:p>
          <a:p>
            <a:pPr marL="514350" indent="-514350">
              <a:buAutoNum type="arabicPeriod"/>
            </a:pPr>
            <a:r>
              <a:rPr lang="cs-CZ" dirty="0" smtClean="0"/>
              <a:t>Aktualizace rizikového fondu</a:t>
            </a:r>
          </a:p>
          <a:p>
            <a:pPr marL="514350" indent="-514350">
              <a:buAutoNum type="arabicPeriod"/>
            </a:pPr>
            <a:r>
              <a:rPr lang="cs-CZ" dirty="0" smtClean="0"/>
              <a:t>Připravované investice</a:t>
            </a:r>
          </a:p>
          <a:p>
            <a:pPr marL="514350" indent="-514350">
              <a:buAutoNum type="arabicPeriod"/>
            </a:pPr>
            <a:r>
              <a:rPr lang="cs-CZ" dirty="0" smtClean="0"/>
              <a:t>Správa nebytových prostor</a:t>
            </a:r>
          </a:p>
          <a:p>
            <a:pPr marL="514350" indent="-514350">
              <a:buAutoNum type="arabicPeriod"/>
            </a:pPr>
            <a:r>
              <a:rPr lang="cs-CZ" dirty="0" smtClean="0"/>
              <a:t>Návrh na volbu pátého člena </a:t>
            </a:r>
            <a:r>
              <a:rPr lang="cs-CZ" dirty="0" err="1" smtClean="0"/>
              <a:t>přestavenstva</a:t>
            </a: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Diskuse, různé, závěr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Zahájení a volba orgánů ČS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Předsedající</a:t>
            </a:r>
          </a:p>
          <a:p>
            <a:r>
              <a:rPr lang="cs-CZ" dirty="0" smtClean="0"/>
              <a:t>Zapisovatel</a:t>
            </a:r>
          </a:p>
          <a:p>
            <a:r>
              <a:rPr lang="cs-CZ" dirty="0" smtClean="0"/>
              <a:t>Ověřovatel</a:t>
            </a:r>
          </a:p>
          <a:p>
            <a:r>
              <a:rPr lang="cs-CZ" dirty="0" smtClean="0"/>
              <a:t>Skrutátor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Představení dokumentů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Výroční zpráva o hospodaření BD a činnosti představenstva za rok 2022</a:t>
            </a:r>
          </a:p>
          <a:p>
            <a:r>
              <a:rPr lang="cs-CZ" dirty="0" smtClean="0"/>
              <a:t>Zpráva </a:t>
            </a:r>
            <a:r>
              <a:rPr lang="cs-CZ" dirty="0" smtClean="0"/>
              <a:t>o činnosti Kontrolní komise za rok 2022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Schválení</a:t>
            </a:r>
            <a:endParaRPr lang="cs-CZ" sz="4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</a:pPr>
            <a:r>
              <a:rPr lang="cs-CZ" dirty="0" smtClean="0"/>
              <a:t>Výroční </a:t>
            </a:r>
            <a:r>
              <a:rPr lang="cs-CZ" dirty="0" smtClean="0"/>
              <a:t>zpráva o hospodaření BD a činnosti představenstva za rok </a:t>
            </a:r>
            <a:r>
              <a:rPr lang="cs-CZ" dirty="0" smtClean="0"/>
              <a:t>2022</a:t>
            </a:r>
          </a:p>
          <a:p>
            <a:pPr>
              <a:buFontTx/>
              <a:buChar char="-"/>
            </a:pPr>
            <a:r>
              <a:rPr lang="cs-CZ" dirty="0" smtClean="0"/>
              <a:t>Účetní závěrka za rok 2022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00430" y="5500702"/>
            <a:ext cx="1784463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/>
              <a:t>Hlasování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Současná situace a vývoj cen plynu na další období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857224" y="1785926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14282" y="3500438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Výběrové řízení na plyn:</a:t>
            </a:r>
          </a:p>
          <a:p>
            <a:r>
              <a:rPr lang="cs-CZ" sz="2400" b="1" dirty="0" err="1" smtClean="0"/>
              <a:t>Ampermarket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71868" y="514351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Pád Bohemia </a:t>
            </a:r>
            <a:r>
              <a:rPr lang="cs-CZ" sz="2400" dirty="0" err="1" smtClean="0"/>
              <a:t>Energy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14744" y="235743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Ukrajina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86446" y="3714752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Ukončení </a:t>
            </a:r>
            <a:r>
              <a:rPr lang="cs-CZ" sz="2400" dirty="0" err="1" smtClean="0"/>
              <a:t>Ampermarket</a:t>
            </a:r>
            <a:endParaRPr lang="cs-CZ" sz="2400" dirty="0" smtClean="0"/>
          </a:p>
          <a:p>
            <a:r>
              <a:rPr lang="cs-CZ" sz="2400" dirty="0" smtClean="0"/>
              <a:t>Od 1.1.2023 ČEZ ESCO </a:t>
            </a:r>
          </a:p>
          <a:p>
            <a:r>
              <a:rPr lang="cs-CZ" sz="2400" dirty="0" smtClean="0"/>
              <a:t>SPOT</a:t>
            </a:r>
            <a:endParaRPr lang="cs-CZ" sz="240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Vývoj ceny plynu v průběhu roku 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736"/>
            <a:ext cx="7858180" cy="464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6</a:t>
            </a:fld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19.9.2022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Vývoj ceny plynu 05/22-05/23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7</a:t>
            </a:fld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19.9.2022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3"/>
            <a:ext cx="7715304" cy="496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Zálohy za plyn a teplou vodu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4714876" y="1571612"/>
            <a:ext cx="4143404" cy="45720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Rezerva vytvořená 10-12/2022 </a:t>
            </a:r>
            <a:r>
              <a:rPr lang="cs-CZ" sz="2000" dirty="0" smtClean="0"/>
              <a:t>byla vrácena </a:t>
            </a:r>
            <a:r>
              <a:rPr lang="cs-CZ" sz="2000" dirty="0" err="1" smtClean="0"/>
              <a:t>spoleně</a:t>
            </a:r>
            <a:r>
              <a:rPr lang="cs-CZ" sz="2000" dirty="0" smtClean="0"/>
              <a:t> s vyúčtováním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Nelze účetně převést do roku 23</a:t>
            </a:r>
          </a:p>
          <a:p>
            <a:r>
              <a:rPr lang="cs-CZ" sz="2000" dirty="0" smtClean="0"/>
              <a:t>Zálohy sníženy od 1.1.23</a:t>
            </a:r>
          </a:p>
          <a:p>
            <a:pPr>
              <a:buNone/>
            </a:pPr>
            <a:endParaRPr lang="cs-CZ" sz="2000" dirty="0" smtClean="0"/>
          </a:p>
          <a:p>
            <a:r>
              <a:rPr lang="cs-CZ" sz="2000" dirty="0" smtClean="0"/>
              <a:t>Od 1.4.2023 vypočteny:</a:t>
            </a:r>
          </a:p>
          <a:p>
            <a:pPr lvl="1"/>
            <a:r>
              <a:rPr lang="cs-CZ" sz="1800" dirty="0" smtClean="0"/>
              <a:t>dle aktuálních cen plynu</a:t>
            </a:r>
          </a:p>
          <a:p>
            <a:pPr lvl="1"/>
            <a:r>
              <a:rPr lang="cs-CZ" sz="1800" dirty="0" smtClean="0"/>
              <a:t>Dle skutečné spotřeby za rok 2022</a:t>
            </a:r>
          </a:p>
          <a:p>
            <a:pPr lvl="1"/>
            <a:endParaRPr lang="cs-CZ" sz="18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graphicFrame>
        <p:nvGraphicFramePr>
          <p:cNvPr id="7" name="Graf 6"/>
          <p:cNvGraphicFramePr/>
          <p:nvPr/>
        </p:nvGraphicFramePr>
        <p:xfrm>
          <a:off x="500034" y="1643050"/>
          <a:ext cx="400052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rizikového fondu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19.9.2022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186766" cy="4572000"/>
          </a:xfrm>
        </p:spPr>
        <p:txBody>
          <a:bodyPr>
            <a:normAutofit/>
          </a:bodyPr>
          <a:lstStyle/>
          <a:p>
            <a:r>
              <a:rPr lang="cs-CZ" dirty="0" smtClean="0"/>
              <a:t>BD má </a:t>
            </a:r>
            <a:r>
              <a:rPr lang="cs-CZ" dirty="0" smtClean="0"/>
              <a:t>v souladu se stanovami zřízený </a:t>
            </a:r>
            <a:r>
              <a:rPr lang="cs-CZ" dirty="0" smtClean="0"/>
              <a:t>rizikový fond</a:t>
            </a:r>
            <a:r>
              <a:rPr lang="cs-CZ" dirty="0" smtClean="0"/>
              <a:t>:</a:t>
            </a:r>
          </a:p>
          <a:p>
            <a:r>
              <a:rPr lang="cs-CZ" dirty="0" smtClean="0"/>
              <a:t>Důvod zřízení:</a:t>
            </a:r>
          </a:p>
          <a:p>
            <a:pPr lvl="1"/>
            <a:r>
              <a:rPr lang="cs-CZ" dirty="0" smtClean="0"/>
              <a:t>V případě výpadků plateb člena BD jsou náklady hrazeny z tohoto fondu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Větev B – </a:t>
            </a:r>
            <a:r>
              <a:rPr lang="cs-CZ" dirty="0" smtClean="0"/>
              <a:t>byla vyplacena </a:t>
            </a:r>
            <a:r>
              <a:rPr lang="cs-CZ" dirty="0" smtClean="0"/>
              <a:t>při splacení </a:t>
            </a:r>
            <a:r>
              <a:rPr lang="cs-CZ" dirty="0" smtClean="0"/>
              <a:t>úvěru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Větev A - 3 </a:t>
            </a:r>
            <a:r>
              <a:rPr lang="cs-CZ" b="1" dirty="0" smtClean="0"/>
              <a:t>měsíční zálohy vyúčtovávanýc</a:t>
            </a:r>
            <a:r>
              <a:rPr lang="cs-CZ" b="1" dirty="0" smtClean="0"/>
              <a:t>h i stálých položek</a:t>
            </a:r>
            <a:r>
              <a:rPr lang="cs-CZ" b="1" dirty="0" smtClean="0"/>
              <a:t> </a:t>
            </a:r>
            <a:r>
              <a:rPr lang="cs-CZ" b="1" dirty="0" smtClean="0"/>
              <a:t>na každou BJ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427</TotalTime>
  <Words>565</Words>
  <Application>Microsoft Office PowerPoint</Application>
  <PresentationFormat>Předvádění na obrazovce (4:3)</PresentationFormat>
  <Paragraphs>161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Perpetua</vt:lpstr>
      <vt:lpstr>Wingdings 2</vt:lpstr>
      <vt:lpstr>Franklin Gothic Book</vt:lpstr>
      <vt:lpstr>Calibri</vt:lpstr>
      <vt:lpstr>Equity</vt:lpstr>
      <vt:lpstr>Členská schůze  BD Fantova 1780-1784</vt:lpstr>
      <vt:lpstr>Program schůze</vt:lpstr>
      <vt:lpstr>Zahájení a volba orgánů ČS</vt:lpstr>
      <vt:lpstr>Představení dokumentů</vt:lpstr>
      <vt:lpstr>Současná situace a vývoj cen plynu na další období</vt:lpstr>
      <vt:lpstr>Vývoj ceny plynu v průběhu roku 2022</vt:lpstr>
      <vt:lpstr>Vývoj ceny plynu 05/22-05/23</vt:lpstr>
      <vt:lpstr>Zálohy za plyn a teplou vodu</vt:lpstr>
      <vt:lpstr>Aktualizace rizikového fondu</vt:lpstr>
      <vt:lpstr>Platby členů BD</vt:lpstr>
      <vt:lpstr>Aktualizace rizikového fondu</vt:lpstr>
      <vt:lpstr>Investiční priority</vt:lpstr>
      <vt:lpstr>Vývoj FO květen 23 - prosinec 24</vt:lpstr>
      <vt:lpstr>Návrh PBD ke schválení ČS</vt:lpstr>
      <vt:lpstr>Snímek 15</vt:lpstr>
      <vt:lpstr>Děkujeme za pozornost!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Členská schůze  BD Fantova 1780-1784</dc:title>
  <dc:creator>BDF</dc:creator>
  <cp:lastModifiedBy>BDF</cp:lastModifiedBy>
  <cp:revision>51</cp:revision>
  <dcterms:created xsi:type="dcterms:W3CDTF">2022-09-17T06:07:55Z</dcterms:created>
  <dcterms:modified xsi:type="dcterms:W3CDTF">2023-06-18T08:19:13Z</dcterms:modified>
</cp:coreProperties>
</file>